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15"/>
  </p:notesMasterIdLst>
  <p:handoutMasterIdLst>
    <p:handoutMasterId r:id="rId16"/>
  </p:handoutMasterIdLst>
  <p:sldIdLst>
    <p:sldId id="282" r:id="rId3"/>
    <p:sldId id="312" r:id="rId4"/>
    <p:sldId id="338" r:id="rId5"/>
    <p:sldId id="339" r:id="rId6"/>
    <p:sldId id="340" r:id="rId7"/>
    <p:sldId id="269" r:id="rId8"/>
    <p:sldId id="341" r:id="rId9"/>
    <p:sldId id="334" r:id="rId10"/>
    <p:sldId id="346" r:id="rId11"/>
    <p:sldId id="347" r:id="rId12"/>
    <p:sldId id="348" r:id="rId13"/>
    <p:sldId id="345" r:id="rId14"/>
  </p:sldIdLst>
  <p:sldSz cx="9144000" cy="6858000" type="screen4x3"/>
  <p:notesSz cx="7010400" cy="92964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92" y="-72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8D538E3D-CFD5-47A5-8DC6-B1214B8A87C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581"/>
            <a:ext cx="3648004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r>
              <a:rPr lang="en-US"/>
              <a:t>©2022 Atkinson, Andelson, Loya, Ruud &amp; Romo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4CC618FE-5967-4A4D-AA6E-3516E52B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934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6E0D2F2C-274A-48A5-B608-0ECD24D511A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648004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r>
              <a:rPr lang="en-US"/>
              <a:t>©2022 Atkinson, Andelson, Loya, Ruud &amp; Romo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8CD45F8B-6FD0-4C1B-B440-0B6A64FCE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5549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988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0244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3211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0093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3526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5749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4727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69888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5904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535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836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02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7900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95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72606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07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2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9259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Monrovia Unified School District</a:t>
            </a:r>
            <a:br>
              <a:rPr lang="en-US" sz="3600" b="1" dirty="0"/>
            </a:br>
            <a:r>
              <a:rPr lang="en-US" sz="3600" b="1" dirty="0"/>
              <a:t>Board Hearing</a:t>
            </a:r>
            <a:endParaRPr sz="3600" b="1" dirty="0"/>
          </a:p>
        </p:txBody>
      </p:sp>
      <p:sp>
        <p:nvSpPr>
          <p:cNvPr id="117" name="Google Shape;117;p1"/>
          <p:cNvSpPr txBox="1">
            <a:spLocks noGrp="1"/>
          </p:cNvSpPr>
          <p:nvPr>
            <p:ph type="dt" idx="10"/>
          </p:nvPr>
        </p:nvSpPr>
        <p:spPr>
          <a:xfrm>
            <a:off x="-76200" y="6068699"/>
            <a:ext cx="2362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dirty="0">
                <a:latin typeface="EB Garamond"/>
                <a:ea typeface="EB Garamond"/>
                <a:cs typeface="EB Garamond"/>
                <a:sym typeface="EB Garamond"/>
              </a:rPr>
              <a:t>May 15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B Garamond"/>
                <a:ea typeface="EB Garamond"/>
                <a:cs typeface="EB Garamond"/>
                <a:sym typeface="EB Garamond"/>
              </a:rPr>
              <a:t>, 2024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C1D65D-DAF6-0191-4CEA-F0919AE30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012" y="125350"/>
            <a:ext cx="1632067" cy="3760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A7E473-E7E4-B8BC-6D02-7DF326F5A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2162"/>
            <a:ext cx="2895600" cy="47675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Draft Maps: Tan</a:t>
            </a:r>
            <a:endParaRPr sz="4000" dirty="0"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cxnSp>
        <p:nvCxnSpPr>
          <p:cNvPr id="157" name="Google Shape;157;p4"/>
          <p:cNvCxnSpPr/>
          <p:nvPr/>
        </p:nvCxnSpPr>
        <p:spPr>
          <a:xfrm>
            <a:off x="3043500" y="1013399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5528F4D-D5C8-4497-A17A-75FEDC701772}"/>
              </a:ext>
            </a:extLst>
          </p:cNvPr>
          <p:cNvSpPr txBox="1"/>
          <p:nvPr/>
        </p:nvSpPr>
        <p:spPr>
          <a:xfrm>
            <a:off x="76200" y="1916668"/>
            <a:ext cx="229017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Total Deviation: %4.41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FFA965-FFA0-0526-949F-0D7782AC7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0" t="10903" r="22500" b="7333"/>
          <a:stretch/>
        </p:blipFill>
        <p:spPr>
          <a:xfrm>
            <a:off x="2590800" y="1110000"/>
            <a:ext cx="3962400" cy="50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76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Draft Maps: Yellow</a:t>
            </a:r>
            <a:endParaRPr sz="4000" dirty="0"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cxnSp>
        <p:nvCxnSpPr>
          <p:cNvPr id="157" name="Google Shape;157;p4"/>
          <p:cNvCxnSpPr/>
          <p:nvPr/>
        </p:nvCxnSpPr>
        <p:spPr>
          <a:xfrm>
            <a:off x="3043500" y="1013399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5528F4D-D5C8-4497-A17A-75FEDC701772}"/>
              </a:ext>
            </a:extLst>
          </p:cNvPr>
          <p:cNvSpPr txBox="1"/>
          <p:nvPr/>
        </p:nvSpPr>
        <p:spPr>
          <a:xfrm>
            <a:off x="76200" y="1916668"/>
            <a:ext cx="229017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Total Deviation: %5.25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516380-A85D-A3B3-6331-9C36793A58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0" t="10567" r="22500" b="7732"/>
          <a:stretch/>
        </p:blipFill>
        <p:spPr>
          <a:xfrm>
            <a:off x="2667000" y="1175398"/>
            <a:ext cx="3962400" cy="505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77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Your Turn:</a:t>
            </a:r>
            <a:endParaRPr sz="4000"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688350" y="1273200"/>
            <a:ext cx="7767300" cy="46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What area do you consider your neighborhood?</a:t>
            </a:r>
            <a:endParaRPr sz="2400" b="1" dirty="0">
              <a:solidFill>
                <a:srgbClr val="002060"/>
              </a:solidFill>
            </a:endParaRPr>
          </a:p>
          <a:p>
            <a:pPr marL="457200" lvl="0" indent="-457200" algn="l" rtl="0">
              <a:spcBef>
                <a:spcPts val="70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What are your “communities of interest”?</a:t>
            </a:r>
          </a:p>
          <a:p>
            <a:pPr marL="594360" lvl="2" indent="0">
              <a:buSzPts val="1200"/>
              <a:buNone/>
            </a:pPr>
            <a:endParaRPr lang="en-US" sz="1800" b="1" dirty="0">
              <a:solidFill>
                <a:srgbClr val="002060"/>
              </a:solidFill>
            </a:endParaRPr>
          </a:p>
          <a:p>
            <a:pPr marL="594360" lvl="2" indent="0">
              <a:buSzPts val="1200"/>
              <a:buNone/>
            </a:pPr>
            <a:r>
              <a:rPr lang="en-US" sz="1800" b="1" dirty="0">
                <a:solidFill>
                  <a:srgbClr val="002060"/>
                </a:solidFill>
              </a:rPr>
              <a:t>For each answer, please provide:</a:t>
            </a:r>
          </a:p>
          <a:p>
            <a:pPr lvl="2">
              <a:buSzPts val="1200"/>
            </a:pPr>
            <a:r>
              <a:rPr lang="en-US" sz="1800" b="1" dirty="0">
                <a:solidFill>
                  <a:srgbClr val="002060"/>
                </a:solidFill>
              </a:rPr>
              <a:t>Geographic boundaries</a:t>
            </a:r>
          </a:p>
          <a:p>
            <a:pPr lvl="2">
              <a:buSzPts val="1200"/>
            </a:pPr>
            <a:r>
              <a:rPr lang="en-US" sz="1800" b="1" dirty="0">
                <a:solidFill>
                  <a:srgbClr val="002060"/>
                </a:solidFill>
              </a:rPr>
              <a:t>The history or defining shared characteristic of the area</a:t>
            </a:r>
          </a:p>
          <a:p>
            <a:pPr marL="594360" lvl="2" indent="0">
              <a:buSzPts val="1200"/>
              <a:buNone/>
            </a:pPr>
            <a:r>
              <a:rPr lang="en-US" sz="1800" dirty="0">
                <a:solidFill>
                  <a:srgbClr val="002060"/>
                </a:solidFill>
              </a:rPr>
              <a:t>In the absence of public testimony, planning records and other similar documents may provide definition.</a:t>
            </a:r>
            <a:endParaRPr lang="en-US" sz="1000" dirty="0">
              <a:solidFill>
                <a:srgbClr val="002060"/>
              </a:solidFill>
            </a:endParaRPr>
          </a:p>
          <a:p>
            <a:pPr marL="0" indent="0">
              <a:buSzPts val="1200"/>
              <a:buNone/>
            </a:pPr>
            <a:endParaRPr lang="en-US" sz="1400" b="1" dirty="0">
              <a:solidFill>
                <a:srgbClr val="002060"/>
              </a:solidFill>
            </a:endParaRPr>
          </a:p>
          <a:p>
            <a:pPr marL="0" indent="0">
              <a:buSzPts val="1200"/>
              <a:buNone/>
            </a:pPr>
            <a:r>
              <a:rPr lang="en-US" sz="2400" b="1" dirty="0">
                <a:solidFill>
                  <a:srgbClr val="002060"/>
                </a:solidFill>
              </a:rPr>
              <a:t>Any other questions about the process, criteria, maps, or any other part of this process?</a:t>
            </a:r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cxnSp>
        <p:nvCxnSpPr>
          <p:cNvPr id="157" name="Google Shape;157;p4"/>
          <p:cNvCxnSpPr/>
          <p:nvPr/>
        </p:nvCxnSpPr>
        <p:spPr>
          <a:xfrm>
            <a:off x="3043500" y="1013399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Graphic 1" descr="House outline">
            <a:extLst>
              <a:ext uri="{FF2B5EF4-FFF2-40B4-BE49-F238E27FC236}">
                <a16:creationId xmlns:a16="http://schemas.microsoft.com/office/drawing/2014/main" id="{2EE5800E-1875-5882-9854-6EB3CCB22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853" y="5214738"/>
            <a:ext cx="728862" cy="728862"/>
          </a:xfrm>
          <a:prstGeom prst="rect">
            <a:avLst/>
          </a:prstGeom>
        </p:spPr>
      </p:pic>
      <p:pic>
        <p:nvPicPr>
          <p:cNvPr id="3" name="Graphic 2" descr="Home outline">
            <a:extLst>
              <a:ext uri="{FF2B5EF4-FFF2-40B4-BE49-F238E27FC236}">
                <a16:creationId xmlns:a16="http://schemas.microsoft.com/office/drawing/2014/main" id="{A8DB36F3-3DB0-D01B-310A-A2AD92C40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3792" y="5214738"/>
            <a:ext cx="728862" cy="728862"/>
          </a:xfrm>
          <a:prstGeom prst="rect">
            <a:avLst/>
          </a:prstGeom>
        </p:spPr>
      </p:pic>
      <p:pic>
        <p:nvPicPr>
          <p:cNvPr id="4" name="Graphic 3" descr="Store outline">
            <a:extLst>
              <a:ext uri="{FF2B5EF4-FFF2-40B4-BE49-F238E27FC236}">
                <a16:creationId xmlns:a16="http://schemas.microsoft.com/office/drawing/2014/main" id="{F40F585B-CC94-0C57-A37E-5F335A518E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94741" y="5214738"/>
            <a:ext cx="728862" cy="728862"/>
          </a:xfrm>
          <a:prstGeom prst="rect">
            <a:avLst/>
          </a:prstGeom>
        </p:spPr>
      </p:pic>
      <p:pic>
        <p:nvPicPr>
          <p:cNvPr id="5" name="Graphic 4" descr="Playground outline">
            <a:extLst>
              <a:ext uri="{FF2B5EF4-FFF2-40B4-BE49-F238E27FC236}">
                <a16:creationId xmlns:a16="http://schemas.microsoft.com/office/drawing/2014/main" id="{A12FEB53-CBE1-A80F-F0F4-A7CFA1FD80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69391" y="5217546"/>
            <a:ext cx="723247" cy="723247"/>
          </a:xfrm>
          <a:prstGeom prst="rect">
            <a:avLst/>
          </a:prstGeom>
        </p:spPr>
      </p:pic>
      <p:pic>
        <p:nvPicPr>
          <p:cNvPr id="6" name="Graphic 5" descr="Park scene outline">
            <a:extLst>
              <a:ext uri="{FF2B5EF4-FFF2-40B4-BE49-F238E27FC236}">
                <a16:creationId xmlns:a16="http://schemas.microsoft.com/office/drawing/2014/main" id="{B719C08D-431B-4C38-4408-417F48AD2F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76800" y="5214738"/>
            <a:ext cx="728862" cy="728862"/>
          </a:xfrm>
          <a:prstGeom prst="rect">
            <a:avLst/>
          </a:prstGeom>
        </p:spPr>
      </p:pic>
      <p:pic>
        <p:nvPicPr>
          <p:cNvPr id="7" name="Graphic 6" descr="Home outline">
            <a:extLst>
              <a:ext uri="{FF2B5EF4-FFF2-40B4-BE49-F238E27FC236}">
                <a16:creationId xmlns:a16="http://schemas.microsoft.com/office/drawing/2014/main" id="{6AFC59E3-89E1-F872-888E-6442D00C5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1710" y="5214738"/>
            <a:ext cx="728862" cy="728862"/>
          </a:xfrm>
          <a:prstGeom prst="rect">
            <a:avLst/>
          </a:prstGeom>
        </p:spPr>
      </p:pic>
      <p:pic>
        <p:nvPicPr>
          <p:cNvPr id="8" name="Graphic 7" descr="House outline">
            <a:extLst>
              <a:ext uri="{FF2B5EF4-FFF2-40B4-BE49-F238E27FC236}">
                <a16:creationId xmlns:a16="http://schemas.microsoft.com/office/drawing/2014/main" id="{087B4C47-0C95-E579-E764-C1C3E9371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0877" y="5214738"/>
            <a:ext cx="728862" cy="72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33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Districting Process</a:t>
            </a:r>
            <a:endParaRPr sz="4000" dirty="0"/>
          </a:p>
        </p:txBody>
      </p:sp>
      <p:sp>
        <p:nvSpPr>
          <p:cNvPr id="128" name="Google Shape;128;p2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cxnSp>
        <p:nvCxnSpPr>
          <p:cNvPr id="131" name="Google Shape;131;p2"/>
          <p:cNvCxnSpPr/>
          <p:nvPr/>
        </p:nvCxnSpPr>
        <p:spPr>
          <a:xfrm>
            <a:off x="3057000" y="9906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889E49A5-FF2C-42CD-A94F-5093C754890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62599390"/>
              </p:ext>
            </p:extLst>
          </p:nvPr>
        </p:nvGraphicFramePr>
        <p:xfrm>
          <a:off x="533400" y="1143000"/>
          <a:ext cx="8153400" cy="479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524500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Initial Hearings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April 17 &amp;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composition of districts.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Community Forum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April 22 – 6 PM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Education / Opportunity for feedback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Monrovia High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36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Release draft maps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Maps must be posted at least 7 days prior to 3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rd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hearing.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7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Community Forum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May 13 – 6 PM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Education / Opportunity for feedback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Zoom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398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hearings on draft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May 15 &amp;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meetings to discuss and revise the draft maps and to discuss the election sequence.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Community Forum 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May 20 – 6 PM 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Education / Opportunity for feedback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Monrovia High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916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Selection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May 22 or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selected and a County Committee petition filed via resolution.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map must be posted at least 7 days prior to adoption.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County Committee Hearing and Vote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County Committee on School District Organization holds a hearing and holds a final vote on the District’s transition and map.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752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34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1939924"/>
            <a:ext cx="2590800" cy="1413000"/>
          </a:xfrm>
          <a:prstGeom prst="rect">
            <a:avLst/>
          </a:prstGeom>
          <a:noFill/>
          <a:ln w="9525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Equal Population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Federal</a:t>
            </a:r>
            <a:r>
              <a:rPr lang="en-US" sz="6400">
                <a:solidFill>
                  <a:srgbClr val="002060"/>
                </a:solidFill>
              </a:rPr>
              <a:t> </a:t>
            </a:r>
            <a:r>
              <a:rPr lang="en-US" sz="6400" b="1">
                <a:solidFill>
                  <a:srgbClr val="002060"/>
                </a:solidFill>
              </a:rPr>
              <a:t>Voting Rights Act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No Racial Gerrymandering</a:t>
            </a:r>
            <a:endParaRPr sz="640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240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910453"/>
            <a:ext cx="3007200" cy="1674025"/>
          </a:xfrm>
          <a:prstGeom prst="rect">
            <a:avLst/>
          </a:prstGeom>
          <a:noFill/>
          <a:ln w="9525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“Shall not adopt election district boundaries for the purpose of favoring or discriminating against an incumbent, political candidate, or political party.”</a:t>
            </a:r>
            <a:endParaRPr sz="1600" dirty="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295400"/>
            <a:ext cx="2590800" cy="639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960"/>
              <a:buFont typeface="Noto Sans Symbols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295403"/>
            <a:ext cx="30396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960"/>
              <a:buFont typeface="Noto Sans Symbols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2. California Criteria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425" y="4174078"/>
            <a:ext cx="2457125" cy="16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2857788" y="1910453"/>
            <a:ext cx="3009600" cy="4124304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In prioritized order: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Geographically contiguous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Avoid division of neighborhoods and “communities of interest”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</a:br>
            <a:r>
              <a:rPr kumimoji="0" lang="en-US" sz="14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(Socio-economic geographic areas that should be kept together)</a:t>
            </a:r>
            <a:endParaRPr kumimoji="0" sz="14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Avoid division of Cities and Census Designated Places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Easily identifiable boundaries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Compact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</a:br>
            <a:r>
              <a:rPr kumimoji="0" lang="en-US" sz="14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(Do not bypass one group of people to get to a more distant group of people)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295403"/>
            <a:ext cx="3007200" cy="639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960"/>
              <a:buFont typeface="Noto Sans Symbols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2. California Prohibition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6" name="Google Shape;146;p3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cxnSp>
        <p:nvCxnSpPr>
          <p:cNvPr id="147" name="Google Shape;147;p3"/>
          <p:cNvCxnSpPr/>
          <p:nvPr/>
        </p:nvCxnSpPr>
        <p:spPr>
          <a:xfrm>
            <a:off x="3057000" y="9009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F772203-E04B-4ED9-85FB-B3633530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Districting Rules and Goals</a:t>
            </a:r>
            <a:endParaRPr lang="en-US" sz="4000" b="1" dirty="0"/>
          </a:p>
        </p:txBody>
      </p:sp>
      <p:sp>
        <p:nvSpPr>
          <p:cNvPr id="2" name="Google Shape;139;p3">
            <a:extLst>
              <a:ext uri="{FF2B5EF4-FFF2-40B4-BE49-F238E27FC236}">
                <a16:creationId xmlns:a16="http://schemas.microsoft.com/office/drawing/2014/main" id="{0BA4AC22-D02C-4589-01A3-CFF706143BFB}"/>
              </a:ext>
            </a:extLst>
          </p:cNvPr>
          <p:cNvSpPr txBox="1">
            <a:spLocks/>
          </p:cNvSpPr>
          <p:nvPr/>
        </p:nvSpPr>
        <p:spPr>
          <a:xfrm>
            <a:off x="6025063" y="4360732"/>
            <a:ext cx="3007200" cy="1674025"/>
          </a:xfrm>
          <a:prstGeom prst="rect">
            <a:avLst/>
          </a:prstGeom>
          <a:noFill/>
          <a:ln w="9525" cap="flat" cmpd="sng">
            <a:solidFill>
              <a:srgbClr val="AFC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anchor="t" anchorCtr="0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BF0000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Future population growth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" name="Google Shape;144;p3">
            <a:extLst>
              <a:ext uri="{FF2B5EF4-FFF2-40B4-BE49-F238E27FC236}">
                <a16:creationId xmlns:a16="http://schemas.microsoft.com/office/drawing/2014/main" id="{0F43825D-F602-AB87-1048-84E5694E37D3}"/>
              </a:ext>
            </a:extLst>
          </p:cNvPr>
          <p:cNvSpPr txBox="1"/>
          <p:nvPr/>
        </p:nvSpPr>
        <p:spPr>
          <a:xfrm>
            <a:off x="6022800" y="3745682"/>
            <a:ext cx="3007200" cy="639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ts val="960"/>
              <a:buFont typeface="Noto Sans Symbols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3. Other Traditional Redistricting Principles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55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74CE-E61A-46B8-9563-99C9DF01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5" y="-2619"/>
            <a:ext cx="2809335" cy="1298019"/>
          </a:xfrm>
        </p:spPr>
        <p:txBody>
          <a:bodyPr>
            <a:noAutofit/>
          </a:bodyPr>
          <a:lstStyle/>
          <a:p>
            <a:r>
              <a:rPr lang="en-US" sz="3200" b="1" dirty="0"/>
              <a:t>Demographic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09B3F-4DC6-45C9-B0D2-8DF7842981B6}"/>
              </a:ext>
            </a:extLst>
          </p:cNvPr>
          <p:cNvSpPr txBox="1"/>
          <p:nvPr/>
        </p:nvSpPr>
        <p:spPr>
          <a:xfrm>
            <a:off x="152400" y="1981200"/>
            <a:ext cx="24384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Each of the five trustee areas must contain about 8,894 people.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3FF49DE-46FE-DA2D-0B9A-5739C30552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17584"/>
          <a:ext cx="5943600" cy="630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48446" imgH="5783686" progId="Excel.Sheet.12">
                  <p:embed/>
                </p:oleObj>
              </mc:Choice>
              <mc:Fallback>
                <p:oleObj name="Worksheet" r:id="rId2" imgW="5448446" imgH="5783686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3FF49DE-46FE-DA2D-0B9A-5739C30552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00400" y="17584"/>
                        <a:ext cx="5943600" cy="630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1326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a city&#10;&#10;Description automatically generated">
            <a:extLst>
              <a:ext uri="{FF2B5EF4-FFF2-40B4-BE49-F238E27FC236}">
                <a16:creationId xmlns:a16="http://schemas.microsoft.com/office/drawing/2014/main" id="{E6375AE1-D9FA-779E-B4B8-759681931E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4200" y="990600"/>
            <a:ext cx="2947073" cy="5029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map of a city&#10;&#10;Description automatically generated">
            <a:extLst>
              <a:ext uri="{FF2B5EF4-FFF2-40B4-BE49-F238E27FC236}">
                <a16:creationId xmlns:a16="http://schemas.microsoft.com/office/drawing/2014/main" id="{7C4D23F9-ECA1-87FC-94F4-8321C9E1D2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27" y="990600"/>
            <a:ext cx="2947073" cy="5029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A3FA3D-DCE2-4761-8C4B-4D22C9DC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Protected Class CVAP</a:t>
            </a:r>
          </a:p>
        </p:txBody>
      </p:sp>
      <p:pic>
        <p:nvPicPr>
          <p:cNvPr id="14" name="Picture 13" descr="A map of a neighborhood&#10;&#10;Description automatically generated">
            <a:extLst>
              <a:ext uri="{FF2B5EF4-FFF2-40B4-BE49-F238E27FC236}">
                <a16:creationId xmlns:a16="http://schemas.microsoft.com/office/drawing/2014/main" id="{431B4281-4200-8612-0625-9C694879E6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200" y="990600"/>
            <a:ext cx="2895600" cy="5029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7689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 neighborhood&#10;&#10;Description automatically generated">
            <a:extLst>
              <a:ext uri="{FF2B5EF4-FFF2-40B4-BE49-F238E27FC236}">
                <a16:creationId xmlns:a16="http://schemas.microsoft.com/office/drawing/2014/main" id="{CB2920BC-3083-ED62-90E1-EB1F87F77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4603"/>
            <a:ext cx="1953473" cy="365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map of a neighborhood&#10;&#10;Description automatically generated">
            <a:extLst>
              <a:ext uri="{FF2B5EF4-FFF2-40B4-BE49-F238E27FC236}">
                <a16:creationId xmlns:a16="http://schemas.microsoft.com/office/drawing/2014/main" id="{0BF42724-AEA6-01E5-3DA8-8DE44D234F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94" y="1450926"/>
            <a:ext cx="1953473" cy="365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343AF6-7960-43B9-BBDC-FA2FA10AB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Other Maps &amp; Demographics</a:t>
            </a:r>
          </a:p>
        </p:txBody>
      </p:sp>
      <p:pic>
        <p:nvPicPr>
          <p:cNvPr id="10" name="Picture 9" descr="A map of a neighborhood&#10;&#10;Description automatically generated">
            <a:extLst>
              <a:ext uri="{FF2B5EF4-FFF2-40B4-BE49-F238E27FC236}">
                <a16:creationId xmlns:a16="http://schemas.microsoft.com/office/drawing/2014/main" id="{928545E1-0917-C007-CA57-389AB61A4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555" y="1447800"/>
            <a:ext cx="2011458" cy="365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map of a college campus&#10;&#10;Description automatically generated">
            <a:extLst>
              <a:ext uri="{FF2B5EF4-FFF2-40B4-BE49-F238E27FC236}">
                <a16:creationId xmlns:a16="http://schemas.microsoft.com/office/drawing/2014/main" id="{06E8ABC6-F55E-4D8D-7D4E-4878D96164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48" y="1447800"/>
            <a:ext cx="2011458" cy="365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A map of a city&#10;&#10;Description automatically generated">
            <a:extLst>
              <a:ext uri="{FF2B5EF4-FFF2-40B4-BE49-F238E27FC236}">
                <a16:creationId xmlns:a16="http://schemas.microsoft.com/office/drawing/2014/main" id="{879309CC-D25A-2D03-E5C2-4EBCAE3283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542" y="1447800"/>
            <a:ext cx="2011458" cy="365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8814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3AF6-7960-43B9-BBDC-FA2FA10A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5" y="-2619"/>
            <a:ext cx="4942936" cy="871299"/>
          </a:xfrm>
        </p:spPr>
        <p:txBody>
          <a:bodyPr>
            <a:normAutofit/>
          </a:bodyPr>
          <a:lstStyle/>
          <a:p>
            <a:r>
              <a:rPr lang="en-US" b="1" dirty="0"/>
              <a:t>Schools &amp; Trustees</a:t>
            </a:r>
          </a:p>
        </p:txBody>
      </p:sp>
      <p:sp>
        <p:nvSpPr>
          <p:cNvPr id="7" name="Google Shape;139;p3">
            <a:extLst>
              <a:ext uri="{FF2B5EF4-FFF2-40B4-BE49-F238E27FC236}">
                <a16:creationId xmlns:a16="http://schemas.microsoft.com/office/drawing/2014/main" id="{16B52DC0-ED99-A5A0-40BF-1790A723073D}"/>
              </a:ext>
            </a:extLst>
          </p:cNvPr>
          <p:cNvSpPr txBox="1">
            <a:spLocks/>
          </p:cNvSpPr>
          <p:nvPr/>
        </p:nvSpPr>
        <p:spPr>
          <a:xfrm>
            <a:off x="457200" y="1295401"/>
            <a:ext cx="3007200" cy="1295400"/>
          </a:xfrm>
          <a:prstGeom prst="rect">
            <a:avLst/>
          </a:prstGeom>
          <a:noFill/>
          <a:ln w="9525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anchor="t" anchorCtr="0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13F3F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“Shall not adopt election district boundaries for the purpose of favoring or discriminating against an incumbent, political candidate, or political party.”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5" name="Picture 4" descr="A map of a city&#10;&#10;Description automatically generated">
            <a:extLst>
              <a:ext uri="{FF2B5EF4-FFF2-40B4-BE49-F238E27FC236}">
                <a16:creationId xmlns:a16="http://schemas.microsoft.com/office/drawing/2014/main" id="{A4B15EF8-6154-0E73-0D09-5AD0824A63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6200"/>
            <a:ext cx="3337183" cy="6248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540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Draft Maps: Maroon</a:t>
            </a:r>
            <a:endParaRPr sz="4000" dirty="0"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cxnSp>
        <p:nvCxnSpPr>
          <p:cNvPr id="157" name="Google Shape;157;p4"/>
          <p:cNvCxnSpPr/>
          <p:nvPr/>
        </p:nvCxnSpPr>
        <p:spPr>
          <a:xfrm>
            <a:off x="3043500" y="1013399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2F50C1A-736F-841E-8F8E-9C36E539FC3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l="35685" t="9068" r="21726" b="7912"/>
          <a:stretch/>
        </p:blipFill>
        <p:spPr>
          <a:xfrm>
            <a:off x="2514600" y="1142366"/>
            <a:ext cx="4191000" cy="5106034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528F4D-D5C8-4497-A17A-75FEDC701772}"/>
              </a:ext>
            </a:extLst>
          </p:cNvPr>
          <p:cNvSpPr txBox="1"/>
          <p:nvPr/>
        </p:nvSpPr>
        <p:spPr>
          <a:xfrm>
            <a:off x="76200" y="1916668"/>
            <a:ext cx="229017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Total Deviation: %6.27</a:t>
            </a:r>
          </a:p>
        </p:txBody>
      </p:sp>
    </p:spTree>
    <p:extLst>
      <p:ext uri="{BB962C8B-B14F-4D97-AF65-F5344CB8AC3E}">
        <p14:creationId xmlns:p14="http://schemas.microsoft.com/office/powerpoint/2010/main" val="907868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Draft Maps: Green</a:t>
            </a:r>
            <a:endParaRPr sz="4000" dirty="0"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entieth Century"/>
                <a:sym typeface="Twentieth Century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  <p:cxnSp>
        <p:nvCxnSpPr>
          <p:cNvPr id="157" name="Google Shape;157;p4"/>
          <p:cNvCxnSpPr/>
          <p:nvPr/>
        </p:nvCxnSpPr>
        <p:spPr>
          <a:xfrm>
            <a:off x="3043500" y="1013399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5528F4D-D5C8-4497-A17A-75FEDC701772}"/>
              </a:ext>
            </a:extLst>
          </p:cNvPr>
          <p:cNvSpPr txBox="1"/>
          <p:nvPr/>
        </p:nvSpPr>
        <p:spPr>
          <a:xfrm>
            <a:off x="76200" y="1916668"/>
            <a:ext cx="229017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Total Deviation: %5.85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C13E61-4908-AD1A-031F-B8609D7E1E6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l="36410" t="10904" r="22469" b="6418"/>
          <a:stretch/>
        </p:blipFill>
        <p:spPr>
          <a:xfrm>
            <a:off x="2590800" y="1173408"/>
            <a:ext cx="4038600" cy="5074992"/>
          </a:xfrm>
        </p:spPr>
      </p:pic>
    </p:spTree>
    <p:extLst>
      <p:ext uri="{BB962C8B-B14F-4D97-AF65-F5344CB8AC3E}">
        <p14:creationId xmlns:p14="http://schemas.microsoft.com/office/powerpoint/2010/main" val="18280301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9044.0"/>
  <p:tag name="AS_RELEASE_DATE" val="2023.02.14"/>
  <p:tag name="AS_TITLE" val="Aspose.Slides for .NET 4.0 Client Profile"/>
  <p:tag name="AS_VERSION" val="23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p r o p e r t i e s   x m l n s = " h t t p : / / w w w . i m a n a g e . c o m / w o r k / x m l s c h e m a " >  
     < d o c u m e n t i d > C E R R I T O S ! 5 0 2 8 7 1 7 0 . 1 < / d o c u m e n t i d >  
     < s e n d e r i d > R Z W < / s e n d e r i d >  
     < s e n d e r e m a i l > R O N A L D . W E N K A R T @ A A L R R . C O M < / s e n d e r e m a i l >  
     < l a s t m o d i f i e d > 2 0 2 4 - 0 4 - 1 6 T 1 1 : 1 7 : 3 1 . 0 0 0 0 0 0 0 - 0 7 : 0 0 < / l a s t m o d i f i e d >  
     < d a t a b a s e > C E R R I T O S < / d a t a b a s e >  
 < / p r o p e r t i e s > 
</file>

<file path=customXml/itemProps1.xml><?xml version="1.0" encoding="utf-8"?>
<ds:datastoreItem xmlns:ds="http://schemas.openxmlformats.org/officeDocument/2006/customXml" ds:itemID="{1693AFA6-8394-485C-B4BD-5138D69AF98F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AALRR_Template</Template>
  <TotalTime>0</TotalTime>
  <Words>469</Words>
  <Application>Microsoft Office PowerPoint</Application>
  <PresentationFormat>On-screen Show (4:3)</PresentationFormat>
  <Paragraphs>82</Paragraphs>
  <Slides>12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EB Garamond</vt:lpstr>
      <vt:lpstr>Garamond</vt:lpstr>
      <vt:lpstr>Noto Sans Symbols</vt:lpstr>
      <vt:lpstr>Tw Cen MT</vt:lpstr>
      <vt:lpstr>Twentieth Century</vt:lpstr>
      <vt:lpstr>Wingdings</vt:lpstr>
      <vt:lpstr>Wingdings 2</vt:lpstr>
      <vt:lpstr>Median</vt:lpstr>
      <vt:lpstr>Worksheet</vt:lpstr>
      <vt:lpstr>Monrovia Unified School District Board Hearing</vt:lpstr>
      <vt:lpstr>Districting Process</vt:lpstr>
      <vt:lpstr>Districting Rules and Goals</vt:lpstr>
      <vt:lpstr>Demographic Summary</vt:lpstr>
      <vt:lpstr>Protected Class CVAP</vt:lpstr>
      <vt:lpstr>Other Maps &amp; Demographics</vt:lpstr>
      <vt:lpstr>Schools &amp; Trustees</vt:lpstr>
      <vt:lpstr>Draft Maps: Maroon</vt:lpstr>
      <vt:lpstr>Draft Maps: Green</vt:lpstr>
      <vt:lpstr>Draft Maps: Tan</vt:lpstr>
      <vt:lpstr>Draft Maps: Yellow</vt:lpstr>
      <vt:lpstr>Your Turn: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1601-01-01T00:00:00Z</cp:lastPrinted>
  <dcterms:created xsi:type="dcterms:W3CDTF">1601-01-01T00:00:00Z</dcterms:created>
  <dcterms:modified xsi:type="dcterms:W3CDTF">2024-05-14T23:26:47Z</dcterms:modified>
</cp:coreProperties>
</file>